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60" r:id="rId5"/>
    <p:sldId id="261" r:id="rId6"/>
    <p:sldId id="262" r:id="rId7"/>
    <p:sldId id="263" r:id="rId8"/>
    <p:sldId id="265" r:id="rId9"/>
    <p:sldId id="266" r:id="rId10"/>
    <p:sldId id="271" r:id="rId11"/>
    <p:sldId id="272" r:id="rId12"/>
    <p:sldId id="273" r:id="rId13"/>
    <p:sldId id="274" r:id="rId14"/>
    <p:sldId id="267" r:id="rId15"/>
    <p:sldId id="268" r:id="rId16"/>
    <p:sldId id="269" r:id="rId17"/>
    <p:sldId id="270" r:id="rId18"/>
    <p:sldId id="275" r:id="rId19"/>
    <p:sldId id="264" r:id="rId20"/>
    <p:sldId id="278" r:id="rId21"/>
    <p:sldId id="277" r:id="rId22"/>
    <p:sldId id="276" r:id="rId23"/>
    <p:sldId id="259" r:id="rId24"/>
  </p:sldIdLst>
  <p:sldSz cx="12192000" cy="6858000"/>
  <p:notesSz cx="6858000" cy="9144000"/>
  <p:embeddedFontLst>
    <p:embeddedFont>
      <p:font typeface="Arial Black" panose="020B0A04020102020204" pitchFamily="34" charset="0"/>
      <p:bold r:id="rId26"/>
    </p:embeddedFont>
    <p:embeddedFont>
      <p:font typeface="Lato Black" panose="020F0502020204030203" pitchFamily="34" charset="0"/>
      <p:bold r:id="rId27"/>
      <p:boldItalic r:id="rId28"/>
    </p:embeddedFont>
    <p:embeddedFont>
      <p:font typeface="Libre Baskerville" panose="02000000000000000000" pitchFamily="2" charset="0"/>
      <p:regular r:id="rId29"/>
      <p:bold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varScale="1">
        <p:scale>
          <a:sx n="59" d="100"/>
          <a:sy n="59" d="100"/>
        </p:scale>
        <p:origin x="8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694098"/>
          </a:xfrm>
          <a:prstGeom prst="rect">
            <a:avLst/>
          </a:prstGeom>
          <a:noFill/>
          <a:ln>
            <a:noFill/>
          </a:ln>
        </p:spPr>
      </p:pic>
      <p:sp>
        <p:nvSpPr>
          <p:cNvPr id="99" name="Google Shape;99;p1"/>
          <p:cNvSpPr txBox="1"/>
          <p:nvPr/>
        </p:nvSpPr>
        <p:spPr>
          <a:xfrm>
            <a:off x="2101865" y="3794186"/>
            <a:ext cx="7988267" cy="984845"/>
          </a:xfrm>
          <a:prstGeom prst="rect">
            <a:avLst/>
          </a:prstGeom>
          <a:noFill/>
          <a:ln>
            <a:noFill/>
          </a:ln>
        </p:spPr>
        <p:txBody>
          <a:bodyPr spcFirstLastPara="1" wrap="square" lIns="91425" tIns="45700" rIns="91425" bIns="45700" anchor="t" anchorCtr="0">
            <a:spAutoFit/>
          </a:bodyPr>
          <a:lstStyle/>
          <a:p>
            <a:pPr lvl="0" algn="ctr">
              <a:buSzPts val="1800"/>
            </a:pPr>
            <a:br>
              <a:rPr lang="en-IN" sz="1800" b="0" i="0" u="none" strike="noStrike" cap="none" dirty="0">
                <a:solidFill>
                  <a:schemeClr val="dk1"/>
                </a:solidFill>
                <a:latin typeface="Calibri"/>
                <a:ea typeface="Calibri"/>
                <a:cs typeface="Calibri"/>
                <a:sym typeface="Calibri"/>
              </a:rPr>
            </a:br>
            <a:r>
              <a:rPr lang="en-IN" sz="400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Grocery Store Management </a:t>
            </a:r>
            <a:endParaRPr sz="1400" b="0" i="0" u="none" strike="noStrike" cap="none" dirty="0">
              <a:solidFill>
                <a:srgbClr val="000000"/>
              </a:solidFill>
              <a:latin typeface="Arial Black" panose="020B0A04020102020204" pitchFamily="34"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DDAB8C-FC26-33F6-1B41-18FBD33D8C93}"/>
              </a:ext>
            </a:extLst>
          </p:cNvPr>
          <p:cNvSpPr txBox="1"/>
          <p:nvPr/>
        </p:nvSpPr>
        <p:spPr>
          <a:xfrm>
            <a:off x="450865" y="228600"/>
            <a:ext cx="11360135"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What is the total revenue generated by each product? </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FF4B60E-2E91-3AD4-898B-88F24DE4356A}"/>
              </a:ext>
            </a:extLst>
          </p:cNvPr>
          <p:cNvPicPr>
            <a:picLocks noChangeAspect="1"/>
          </p:cNvPicPr>
          <p:nvPr/>
        </p:nvPicPr>
        <p:blipFill>
          <a:blip r:embed="rId2"/>
          <a:srcRect t="18707" r="40446"/>
          <a:stretch>
            <a:fillRect/>
          </a:stretch>
        </p:blipFill>
        <p:spPr>
          <a:xfrm>
            <a:off x="603265" y="968829"/>
            <a:ext cx="7260771" cy="5203371"/>
          </a:xfrm>
          <a:prstGeom prst="rect">
            <a:avLst/>
          </a:prstGeom>
        </p:spPr>
      </p:pic>
      <p:sp>
        <p:nvSpPr>
          <p:cNvPr id="7" name="TextBox 6">
            <a:extLst>
              <a:ext uri="{FF2B5EF4-FFF2-40B4-BE49-F238E27FC236}">
                <a16:creationId xmlns:a16="http://schemas.microsoft.com/office/drawing/2014/main" id="{1C141334-FCD6-6163-953D-959752E1DA53}"/>
              </a:ext>
            </a:extLst>
          </p:cNvPr>
          <p:cNvSpPr txBox="1"/>
          <p:nvPr/>
        </p:nvSpPr>
        <p:spPr>
          <a:xfrm>
            <a:off x="4963886" y="4971871"/>
            <a:ext cx="684711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800" dirty="0"/>
              <a:t>To calculate the </a:t>
            </a:r>
            <a:r>
              <a:rPr lang="en-US" sz="1800" b="1" dirty="0"/>
              <a:t>total revenue generated by each product</a:t>
            </a:r>
            <a:r>
              <a:rPr lang="en-US" sz="1800" dirty="0"/>
              <a:t>, you need to multiply the quantity sold by the unit price (adjusted for any discounts, if applicable) and sum it across all transactions. This gives about product performance most&amp; least selling.</a:t>
            </a:r>
          </a:p>
        </p:txBody>
      </p:sp>
    </p:spTree>
    <p:extLst>
      <p:ext uri="{BB962C8B-B14F-4D97-AF65-F5344CB8AC3E}">
        <p14:creationId xmlns:p14="http://schemas.microsoft.com/office/powerpoint/2010/main" val="234123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20546A-FD1C-464D-75B7-F1898C68DE79}"/>
              </a:ext>
            </a:extLst>
          </p:cNvPr>
          <p:cNvSpPr txBox="1"/>
          <p:nvPr/>
        </p:nvSpPr>
        <p:spPr>
          <a:xfrm>
            <a:off x="293913" y="118255"/>
            <a:ext cx="11419115" cy="523220"/>
          </a:xfrm>
          <a:prstGeom prst="rect">
            <a:avLst/>
          </a:prstGeom>
          <a:noFill/>
        </p:spPr>
        <p:txBody>
          <a:bodyPr wrap="square">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How do product sales vary by category and supplier? </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463EB9D-E837-CE5E-8F8D-DD00B4325290}"/>
              </a:ext>
            </a:extLst>
          </p:cNvPr>
          <p:cNvPicPr>
            <a:picLocks noChangeAspect="1"/>
          </p:cNvPicPr>
          <p:nvPr/>
        </p:nvPicPr>
        <p:blipFill>
          <a:blip r:embed="rId2"/>
          <a:srcRect t="18759" r="53629" b="1715"/>
          <a:stretch>
            <a:fillRect/>
          </a:stretch>
        </p:blipFill>
        <p:spPr>
          <a:xfrm>
            <a:off x="413657" y="870857"/>
            <a:ext cx="5682343" cy="5116286"/>
          </a:xfrm>
          <a:prstGeom prst="rect">
            <a:avLst/>
          </a:prstGeom>
        </p:spPr>
      </p:pic>
      <p:sp>
        <p:nvSpPr>
          <p:cNvPr id="9" name="TextBox 8">
            <a:extLst>
              <a:ext uri="{FF2B5EF4-FFF2-40B4-BE49-F238E27FC236}">
                <a16:creationId xmlns:a16="http://schemas.microsoft.com/office/drawing/2014/main" id="{0F08E4AA-6F93-0253-1307-CFC6B5732D84}"/>
              </a:ext>
            </a:extLst>
          </p:cNvPr>
          <p:cNvSpPr txBox="1"/>
          <p:nvPr/>
        </p:nvSpPr>
        <p:spPr>
          <a:xfrm>
            <a:off x="4321098" y="4786814"/>
            <a:ext cx="745724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To understand how </a:t>
            </a:r>
            <a:r>
              <a:rPr lang="en-US" sz="1800" b="1" dirty="0"/>
              <a:t>product sales vary by category and supplier</a:t>
            </a:r>
            <a:r>
              <a:rPr lang="en-US" sz="1800" dirty="0"/>
              <a:t>, you can analyze both dimensions together to uncover strategic insights</a:t>
            </a:r>
          </a:p>
          <a:p>
            <a:r>
              <a:rPr lang="en-IN" sz="1800" dirty="0"/>
              <a:t>Top-Performing Categories by Supplier</a:t>
            </a:r>
            <a:r>
              <a:rPr lang="en-US" sz="1800" dirty="0"/>
              <a:t>. So that we can buy those products from the supplier.</a:t>
            </a:r>
          </a:p>
        </p:txBody>
      </p:sp>
    </p:spTree>
    <p:extLst>
      <p:ext uri="{BB962C8B-B14F-4D97-AF65-F5344CB8AC3E}">
        <p14:creationId xmlns:p14="http://schemas.microsoft.com/office/powerpoint/2010/main" val="4150356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6EDC7-70D9-BE05-BB0B-61371B409408}"/>
              </a:ext>
            </a:extLst>
          </p:cNvPr>
          <p:cNvSpPr txBox="1"/>
          <p:nvPr/>
        </p:nvSpPr>
        <p:spPr>
          <a:xfrm>
            <a:off x="238169" y="163286"/>
            <a:ext cx="11474859"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What are the monthly trends in order volume and revenue? </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95CCAC2-953C-9AFE-326D-DDB60E8CD9A0}"/>
              </a:ext>
            </a:extLst>
          </p:cNvPr>
          <p:cNvPicPr>
            <a:picLocks noChangeAspect="1"/>
          </p:cNvPicPr>
          <p:nvPr/>
        </p:nvPicPr>
        <p:blipFill>
          <a:blip r:embed="rId2"/>
          <a:srcRect t="18367" r="51875"/>
          <a:stretch>
            <a:fillRect/>
          </a:stretch>
        </p:blipFill>
        <p:spPr>
          <a:xfrm>
            <a:off x="402771" y="838199"/>
            <a:ext cx="6346372" cy="5360861"/>
          </a:xfrm>
          <a:prstGeom prst="rect">
            <a:avLst/>
          </a:prstGeom>
        </p:spPr>
      </p:pic>
      <p:sp>
        <p:nvSpPr>
          <p:cNvPr id="5" name="TextBox 4">
            <a:extLst>
              <a:ext uri="{FF2B5EF4-FFF2-40B4-BE49-F238E27FC236}">
                <a16:creationId xmlns:a16="http://schemas.microsoft.com/office/drawing/2014/main" id="{72D3F81F-D068-F2B8-FEBF-3963B926488E}"/>
              </a:ext>
            </a:extLst>
          </p:cNvPr>
          <p:cNvSpPr txBox="1"/>
          <p:nvPr/>
        </p:nvSpPr>
        <p:spPr>
          <a:xfrm>
            <a:off x="6749143" y="4967639"/>
            <a:ext cx="519248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To analyze </a:t>
            </a:r>
            <a:r>
              <a:rPr lang="en-US" sz="1800" b="1" dirty="0"/>
              <a:t>monthly trends in order volume and revenue</a:t>
            </a:r>
            <a:r>
              <a:rPr lang="en-US" sz="1800" dirty="0"/>
              <a:t>, you can use SQL to group data by month and year, revealing seasonal patterns, growth rates, and customer behavior shifts. </a:t>
            </a:r>
          </a:p>
        </p:txBody>
      </p:sp>
    </p:spTree>
    <p:extLst>
      <p:ext uri="{BB962C8B-B14F-4D97-AF65-F5344CB8AC3E}">
        <p14:creationId xmlns:p14="http://schemas.microsoft.com/office/powerpoint/2010/main" val="114002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8DE8E-765A-F50D-8316-A8781B3EE3B9}"/>
              </a:ext>
            </a:extLst>
          </p:cNvPr>
          <p:cNvSpPr txBox="1"/>
          <p:nvPr/>
        </p:nvSpPr>
        <p:spPr>
          <a:xfrm>
            <a:off x="195412" y="128239"/>
            <a:ext cx="11100773"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How do order patterns vary across weekdays and weekends?</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DE5362C-3767-92CB-7BAF-16B792829FCF}"/>
              </a:ext>
            </a:extLst>
          </p:cNvPr>
          <p:cNvPicPr>
            <a:picLocks noChangeAspect="1"/>
          </p:cNvPicPr>
          <p:nvPr/>
        </p:nvPicPr>
        <p:blipFill>
          <a:blip r:embed="rId2"/>
          <a:srcRect t="18902" r="46951"/>
          <a:stretch>
            <a:fillRect/>
          </a:stretch>
        </p:blipFill>
        <p:spPr>
          <a:xfrm>
            <a:off x="366131" y="753004"/>
            <a:ext cx="6991815" cy="5351991"/>
          </a:xfrm>
          <a:prstGeom prst="rect">
            <a:avLst/>
          </a:prstGeom>
        </p:spPr>
      </p:pic>
      <p:sp>
        <p:nvSpPr>
          <p:cNvPr id="5" name="TextBox 4">
            <a:extLst>
              <a:ext uri="{FF2B5EF4-FFF2-40B4-BE49-F238E27FC236}">
                <a16:creationId xmlns:a16="http://schemas.microsoft.com/office/drawing/2014/main" id="{E0B126C1-5BE2-B639-83F8-8A96E64DA546}"/>
              </a:ext>
            </a:extLst>
          </p:cNvPr>
          <p:cNvSpPr txBox="1"/>
          <p:nvPr/>
        </p:nvSpPr>
        <p:spPr>
          <a:xfrm>
            <a:off x="483557" y="5459054"/>
            <a:ext cx="993407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Order patterns across weekdays and weekends often reveal distinct consumer behaviors and operational trends. High volume of B2B orders, consistent order flow, peak times, product types.</a:t>
            </a:r>
            <a:endParaRPr lang="en-IN" sz="1800" dirty="0"/>
          </a:p>
        </p:txBody>
      </p:sp>
    </p:spTree>
    <p:extLst>
      <p:ext uri="{BB962C8B-B14F-4D97-AF65-F5344CB8AC3E}">
        <p14:creationId xmlns:p14="http://schemas.microsoft.com/office/powerpoint/2010/main" val="755274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574937-3806-5D16-DCD7-5DAF143ACD1A}"/>
              </a:ext>
            </a:extLst>
          </p:cNvPr>
          <p:cNvSpPr txBox="1"/>
          <p:nvPr/>
        </p:nvSpPr>
        <p:spPr>
          <a:xfrm>
            <a:off x="250371" y="191960"/>
            <a:ext cx="11114314"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What is the average price of products from each supplier? </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6C23205-1293-2588-5DAD-89546D686CF4}"/>
              </a:ext>
            </a:extLst>
          </p:cNvPr>
          <p:cNvPicPr>
            <a:picLocks noChangeAspect="1"/>
          </p:cNvPicPr>
          <p:nvPr/>
        </p:nvPicPr>
        <p:blipFill>
          <a:blip r:embed="rId2"/>
          <a:srcRect t="19559" r="33840"/>
          <a:stretch>
            <a:fillRect/>
          </a:stretch>
        </p:blipFill>
        <p:spPr>
          <a:xfrm>
            <a:off x="402772" y="715180"/>
            <a:ext cx="8066314" cy="5148943"/>
          </a:xfrm>
          <a:prstGeom prst="rect">
            <a:avLst/>
          </a:prstGeom>
        </p:spPr>
      </p:pic>
      <p:sp>
        <p:nvSpPr>
          <p:cNvPr id="7" name="TextBox 6">
            <a:extLst>
              <a:ext uri="{FF2B5EF4-FFF2-40B4-BE49-F238E27FC236}">
                <a16:creationId xmlns:a16="http://schemas.microsoft.com/office/drawing/2014/main" id="{452C8AD6-0E4E-92EC-0285-B88A9C258C7B}"/>
              </a:ext>
            </a:extLst>
          </p:cNvPr>
          <p:cNvSpPr txBox="1"/>
          <p:nvPr/>
        </p:nvSpPr>
        <p:spPr>
          <a:xfrm>
            <a:off x="489856" y="4582887"/>
            <a:ext cx="797923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800" dirty="0"/>
              <a:t>To find the </a:t>
            </a:r>
            <a:r>
              <a:rPr lang="en-US" sz="1800" b="1" dirty="0"/>
              <a:t>average price of products from each supplier</a:t>
            </a:r>
            <a:r>
              <a:rPr lang="en-US" sz="1800" dirty="0"/>
              <a:t> using SQL, you're essentially calculating the mean price of all products associated with each supplier. This helps assess pricing competitiveness and supplier positioning. Pricing strategy and cost optimization.</a:t>
            </a:r>
          </a:p>
        </p:txBody>
      </p:sp>
    </p:spTree>
    <p:extLst>
      <p:ext uri="{BB962C8B-B14F-4D97-AF65-F5344CB8AC3E}">
        <p14:creationId xmlns:p14="http://schemas.microsoft.com/office/powerpoint/2010/main" val="4100252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FFCA8-E127-559E-D8AE-775FF673269A}"/>
              </a:ext>
            </a:extLst>
          </p:cNvPr>
          <p:cNvSpPr txBox="1"/>
          <p:nvPr/>
        </p:nvSpPr>
        <p:spPr>
          <a:xfrm>
            <a:off x="225945" y="120274"/>
            <a:ext cx="11497970"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Which supplier contribute the most to total product sales (by revenue)?</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08BBBAA-5AA7-DFE5-CF1D-B83A72EE17A4}"/>
              </a:ext>
            </a:extLst>
          </p:cNvPr>
          <p:cNvPicPr>
            <a:picLocks noChangeAspect="1"/>
          </p:cNvPicPr>
          <p:nvPr/>
        </p:nvPicPr>
        <p:blipFill>
          <a:blip r:embed="rId2"/>
          <a:srcRect t="18824" r="33550"/>
          <a:stretch>
            <a:fillRect/>
          </a:stretch>
        </p:blipFill>
        <p:spPr>
          <a:xfrm>
            <a:off x="400117" y="831041"/>
            <a:ext cx="8101626" cy="5195917"/>
          </a:xfrm>
          <a:prstGeom prst="rect">
            <a:avLst/>
          </a:prstGeom>
        </p:spPr>
      </p:pic>
      <p:sp>
        <p:nvSpPr>
          <p:cNvPr id="5" name="TextBox 4">
            <a:extLst>
              <a:ext uri="{FF2B5EF4-FFF2-40B4-BE49-F238E27FC236}">
                <a16:creationId xmlns:a16="http://schemas.microsoft.com/office/drawing/2014/main" id="{F167E0EE-1E90-6F7B-D923-D75DEE8754E0}"/>
              </a:ext>
            </a:extLst>
          </p:cNvPr>
          <p:cNvSpPr txBox="1"/>
          <p:nvPr/>
        </p:nvSpPr>
        <p:spPr>
          <a:xfrm>
            <a:off x="400117" y="5103628"/>
            <a:ext cx="950032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800" dirty="0"/>
              <a:t>To determine </a:t>
            </a:r>
            <a:r>
              <a:rPr lang="en-US" sz="1800" b="1" dirty="0"/>
              <a:t>which supplier contributes the most to total product sales by revenue</a:t>
            </a:r>
            <a:r>
              <a:rPr lang="en-US" sz="1800" dirty="0"/>
              <a:t>, you'd typically analyze the aggregated sales value associated with each supplier. This helps identify key partners driving your business growth.</a:t>
            </a:r>
          </a:p>
        </p:txBody>
      </p:sp>
    </p:spTree>
    <p:extLst>
      <p:ext uri="{BB962C8B-B14F-4D97-AF65-F5344CB8AC3E}">
        <p14:creationId xmlns:p14="http://schemas.microsoft.com/office/powerpoint/2010/main" val="564432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746D2-2EB5-B582-139D-F60DBC6BC33F}"/>
              </a:ext>
            </a:extLst>
          </p:cNvPr>
          <p:cNvSpPr txBox="1"/>
          <p:nvPr/>
        </p:nvSpPr>
        <p:spPr>
          <a:xfrm>
            <a:off x="239485" y="141515"/>
            <a:ext cx="10678886"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What is the total sales value processed by each employee? </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2CC4467-16F5-3FE6-748D-D98E325C4E07}"/>
              </a:ext>
            </a:extLst>
          </p:cNvPr>
          <p:cNvPicPr>
            <a:picLocks noChangeAspect="1"/>
          </p:cNvPicPr>
          <p:nvPr/>
        </p:nvPicPr>
        <p:blipFill>
          <a:blip r:embed="rId2"/>
          <a:srcRect t="19048" r="25268"/>
          <a:stretch>
            <a:fillRect/>
          </a:stretch>
        </p:blipFill>
        <p:spPr>
          <a:xfrm>
            <a:off x="424542" y="838200"/>
            <a:ext cx="9111344" cy="5181600"/>
          </a:xfrm>
          <a:prstGeom prst="rect">
            <a:avLst/>
          </a:prstGeom>
        </p:spPr>
      </p:pic>
      <p:sp>
        <p:nvSpPr>
          <p:cNvPr id="5" name="TextBox 4">
            <a:extLst>
              <a:ext uri="{FF2B5EF4-FFF2-40B4-BE49-F238E27FC236}">
                <a16:creationId xmlns:a16="http://schemas.microsoft.com/office/drawing/2014/main" id="{FA124751-B3AA-2E99-DD20-A0EA8907510C}"/>
              </a:ext>
            </a:extLst>
          </p:cNvPr>
          <p:cNvSpPr txBox="1"/>
          <p:nvPr/>
        </p:nvSpPr>
        <p:spPr>
          <a:xfrm>
            <a:off x="4294018" y="5001323"/>
            <a:ext cx="74734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To find the </a:t>
            </a:r>
            <a:r>
              <a:rPr lang="en-US" sz="1800" b="1" dirty="0"/>
              <a:t>total sales value processed by each employee</a:t>
            </a:r>
            <a:r>
              <a:rPr lang="en-US" sz="1800" dirty="0"/>
              <a:t>, you're aggregating the total revenue each employee has contributed to. </a:t>
            </a:r>
          </a:p>
          <a:p>
            <a:r>
              <a:rPr lang="en-US" sz="1800" dirty="0"/>
              <a:t>This is a key metric for assessing individual impact on overall sales.</a:t>
            </a:r>
          </a:p>
        </p:txBody>
      </p:sp>
    </p:spTree>
    <p:extLst>
      <p:ext uri="{BB962C8B-B14F-4D97-AF65-F5344CB8AC3E}">
        <p14:creationId xmlns:p14="http://schemas.microsoft.com/office/powerpoint/2010/main" val="3613956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1B3C9-D762-F74A-8D5D-8A8EC9BFBBF0}"/>
              </a:ext>
            </a:extLst>
          </p:cNvPr>
          <p:cNvSpPr txBox="1"/>
          <p:nvPr/>
        </p:nvSpPr>
        <p:spPr>
          <a:xfrm>
            <a:off x="205270" y="130628"/>
            <a:ext cx="11594845"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What is the average order value handled per employee? </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0FBEC50-32C7-FC81-E7EC-2E64EC4BCCD0}"/>
              </a:ext>
            </a:extLst>
          </p:cNvPr>
          <p:cNvPicPr>
            <a:picLocks noChangeAspect="1"/>
          </p:cNvPicPr>
          <p:nvPr/>
        </p:nvPicPr>
        <p:blipFill>
          <a:blip r:embed="rId2"/>
          <a:srcRect t="18753" r="41250"/>
          <a:stretch>
            <a:fillRect/>
          </a:stretch>
        </p:blipFill>
        <p:spPr>
          <a:xfrm>
            <a:off x="424542" y="828764"/>
            <a:ext cx="7162800" cy="5200471"/>
          </a:xfrm>
          <a:prstGeom prst="rect">
            <a:avLst/>
          </a:prstGeom>
        </p:spPr>
      </p:pic>
      <p:sp>
        <p:nvSpPr>
          <p:cNvPr id="5" name="TextBox 4">
            <a:extLst>
              <a:ext uri="{FF2B5EF4-FFF2-40B4-BE49-F238E27FC236}">
                <a16:creationId xmlns:a16="http://schemas.microsoft.com/office/drawing/2014/main" id="{E0A2383F-04BE-CC1A-563A-DB46DF52BC40}"/>
              </a:ext>
            </a:extLst>
          </p:cNvPr>
          <p:cNvSpPr txBox="1"/>
          <p:nvPr/>
        </p:nvSpPr>
        <p:spPr>
          <a:xfrm>
            <a:off x="3573437" y="4828906"/>
            <a:ext cx="838996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800" dirty="0"/>
              <a:t>To uncover the </a:t>
            </a:r>
            <a:r>
              <a:rPr lang="en-US" sz="1800" b="1" dirty="0"/>
              <a:t>average order value handled per employee, </a:t>
            </a:r>
            <a:r>
              <a:rPr lang="en-US" sz="1800" dirty="0"/>
              <a:t>you're essentially looking to measure how much revenue each employee is responsible for, on average. This is a powerful metric for evaluating performance, workload distribution, and even incentive planning.</a:t>
            </a:r>
            <a:endParaRPr lang="en-IN" sz="1800" dirty="0"/>
          </a:p>
        </p:txBody>
      </p:sp>
    </p:spTree>
    <p:extLst>
      <p:ext uri="{BB962C8B-B14F-4D97-AF65-F5344CB8AC3E}">
        <p14:creationId xmlns:p14="http://schemas.microsoft.com/office/powerpoint/2010/main" val="199266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3AE279-9A53-8A7D-8FCB-213E7C4EAE48}"/>
              </a:ext>
            </a:extLst>
          </p:cNvPr>
          <p:cNvSpPr txBox="1"/>
          <p:nvPr/>
        </p:nvSpPr>
        <p:spPr>
          <a:xfrm>
            <a:off x="228600" y="116822"/>
            <a:ext cx="11430000"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What is the relationship between quantity ordered and total price?</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A3AF1A-1EA2-469D-2104-25BFDFB48BEF}"/>
              </a:ext>
            </a:extLst>
          </p:cNvPr>
          <p:cNvPicPr>
            <a:picLocks noChangeAspect="1"/>
          </p:cNvPicPr>
          <p:nvPr/>
        </p:nvPicPr>
        <p:blipFill>
          <a:blip r:embed="rId2"/>
          <a:srcRect t="19388" r="36875"/>
          <a:stretch>
            <a:fillRect/>
          </a:stretch>
        </p:blipFill>
        <p:spPr>
          <a:xfrm>
            <a:off x="370114" y="657739"/>
            <a:ext cx="7696200" cy="5159829"/>
          </a:xfrm>
          <a:prstGeom prst="rect">
            <a:avLst/>
          </a:prstGeom>
        </p:spPr>
      </p:pic>
      <p:sp>
        <p:nvSpPr>
          <p:cNvPr id="10" name="Rectangle 4">
            <a:extLst>
              <a:ext uri="{FF2B5EF4-FFF2-40B4-BE49-F238E27FC236}">
                <a16:creationId xmlns:a16="http://schemas.microsoft.com/office/drawing/2014/main" id="{78F01B18-C5D3-DAC9-DBB3-BB3D45B72BA3}"/>
              </a:ext>
            </a:extLst>
          </p:cNvPr>
          <p:cNvSpPr>
            <a:spLocks noChangeArrowheads="1"/>
          </p:cNvSpPr>
          <p:nvPr/>
        </p:nvSpPr>
        <p:spPr bwMode="auto">
          <a:xfrm>
            <a:off x="370114" y="5032738"/>
            <a:ext cx="8915400" cy="92333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You’ll see a </a:t>
            </a:r>
            <a:r>
              <a:rPr kumimoji="0" lang="en-US" altLang="en-US" sz="1800" b="1" i="0" u="none" strike="noStrike" cap="none" normalizeH="0" baseline="0" dirty="0">
                <a:ln>
                  <a:noFill/>
                </a:ln>
                <a:solidFill>
                  <a:schemeClr val="tx1"/>
                </a:solidFill>
                <a:effectLst/>
                <a:latin typeface="Arial" panose="020B0604020202020204" pitchFamily="34" charset="0"/>
              </a:rPr>
              <a:t>strong positive linear correlation</a:t>
            </a:r>
            <a:r>
              <a:rPr kumimoji="0" lang="en-US" altLang="en-US" sz="1800" b="0" i="0" u="none" strike="noStrike" cap="none" normalizeH="0" baseline="0" dirty="0">
                <a:ln>
                  <a:noFill/>
                </a:ln>
                <a:solidFill>
                  <a:schemeClr val="tx1"/>
                </a:solidFill>
                <a:effectLst/>
                <a:latin typeface="Arial" panose="020B0604020202020204" pitchFamily="34" charset="0"/>
              </a:rPr>
              <a:t> between quantity and total price.</a:t>
            </a:r>
          </a:p>
          <a:p>
            <a:pPr marL="0" marR="0" lvl="0" indent="0" algn="just" defTabSz="914400" rtl="0" eaLnBrk="0" fontAlgn="base" latinLnBrk="0" hangingPunct="0">
              <a:lnSpc>
                <a:spcPct val="100000"/>
              </a:lnSpc>
              <a:spcBef>
                <a:spcPct val="0"/>
              </a:spcBef>
              <a:spcAft>
                <a:spcPct val="0"/>
              </a:spcAft>
              <a:buClrTx/>
              <a:buSzTx/>
              <a:tabLst/>
            </a:pPr>
            <a:r>
              <a:rPr lang="en-US" altLang="en-US" sz="1800" dirty="0">
                <a:solidFill>
                  <a:schemeClr val="tx1"/>
                </a:solidFill>
                <a:latin typeface="Arial" panose="020B0604020202020204" pitchFamily="34" charset="0"/>
              </a:rPr>
              <a:t>Customer behaviour like wholesale buyers, loyal customers. If total_price increase it could indicate premium pricing for bulk orders.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2347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9F4B-C3C7-AFB2-173B-11022A4294A1}"/>
              </a:ext>
            </a:extLst>
          </p:cNvPr>
          <p:cNvSpPr>
            <a:spLocks noGrp="1"/>
          </p:cNvSpPr>
          <p:nvPr>
            <p:ph type="title"/>
          </p:nvPr>
        </p:nvSpPr>
        <p:spPr>
          <a:xfrm>
            <a:off x="838200" y="365126"/>
            <a:ext cx="8055429" cy="886732"/>
          </a:xfrm>
        </p:spPr>
        <p:txBody>
          <a:bodyPr>
            <a:normAutofit/>
          </a:bodyPr>
          <a:lstStyle/>
          <a:p>
            <a:r>
              <a:rPr lang="en-US" sz="3200" b="1" dirty="0">
                <a:solidFill>
                  <a:srgbClr val="FF0000"/>
                </a:solidFill>
              </a:rPr>
              <a:t>Final business insights and recommendations </a:t>
            </a:r>
            <a:endParaRPr lang="en-IN" sz="3200" dirty="0">
              <a:solidFill>
                <a:srgbClr val="FF0000"/>
              </a:solidFill>
            </a:endParaRPr>
          </a:p>
        </p:txBody>
      </p:sp>
      <p:sp>
        <p:nvSpPr>
          <p:cNvPr id="3" name="Text Placeholder 2">
            <a:extLst>
              <a:ext uri="{FF2B5EF4-FFF2-40B4-BE49-F238E27FC236}">
                <a16:creationId xmlns:a16="http://schemas.microsoft.com/office/drawing/2014/main" id="{E454D7F0-7105-BD74-83B3-98B4DAC1943D}"/>
              </a:ext>
            </a:extLst>
          </p:cNvPr>
          <p:cNvSpPr>
            <a:spLocks noGrp="1"/>
          </p:cNvSpPr>
          <p:nvPr>
            <p:ph type="body" idx="1"/>
          </p:nvPr>
        </p:nvSpPr>
        <p:spPr>
          <a:xfrm>
            <a:off x="838200" y="1253331"/>
            <a:ext cx="10515600" cy="4351338"/>
          </a:xfrm>
        </p:spPr>
        <p:txBody>
          <a:bodyPr/>
          <a:lstStyle/>
          <a:p>
            <a:pPr>
              <a:buFont typeface="Wingdings" panose="05000000000000000000" pitchFamily="2" charset="2"/>
              <a:buChar char="q"/>
            </a:pPr>
            <a:r>
              <a:rPr lang="en-US" dirty="0"/>
              <a:t>Track sales and revenue </a:t>
            </a:r>
          </a:p>
          <a:p>
            <a:pPr>
              <a:buFont typeface="Wingdings" panose="05000000000000000000" pitchFamily="2" charset="2"/>
              <a:buChar char="q"/>
            </a:pPr>
            <a:r>
              <a:rPr lang="en-US" dirty="0"/>
              <a:t>Monitor product availability</a:t>
            </a:r>
          </a:p>
          <a:p>
            <a:pPr>
              <a:buFont typeface="Wingdings" panose="05000000000000000000" pitchFamily="2" charset="2"/>
              <a:buChar char="q"/>
            </a:pPr>
            <a:r>
              <a:rPr lang="en-US" dirty="0"/>
              <a:t>Analyze customer and employee activity </a:t>
            </a:r>
          </a:p>
          <a:p>
            <a:pPr>
              <a:buFont typeface="Wingdings" panose="05000000000000000000" pitchFamily="2" charset="2"/>
              <a:buChar char="q"/>
            </a:pPr>
            <a:r>
              <a:rPr lang="en-US" dirty="0"/>
              <a:t>Improve operational efficiency</a:t>
            </a:r>
          </a:p>
          <a:p>
            <a:pPr marL="114300" indent="0">
              <a:buNone/>
            </a:pPr>
            <a:endParaRPr lang="en-IN" dirty="0"/>
          </a:p>
        </p:txBody>
      </p:sp>
    </p:spTree>
    <p:extLst>
      <p:ext uri="{BB962C8B-B14F-4D97-AF65-F5344CB8AC3E}">
        <p14:creationId xmlns:p14="http://schemas.microsoft.com/office/powerpoint/2010/main" val="3367374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299172"/>
            <a:ext cx="7007400" cy="1569900"/>
          </a:xfrm>
          <a:prstGeom prst="rect">
            <a:avLst/>
          </a:prstGeom>
          <a:noFill/>
          <a:ln>
            <a:noFill/>
          </a:ln>
        </p:spPr>
        <p:txBody>
          <a:bodyPr spcFirstLastPara="1" wrap="square" lIns="91425" tIns="45700" rIns="91425" bIns="45700" anchor="t" anchorCtr="0">
            <a:spAutoFit/>
          </a:bodyPr>
          <a:lstStyle/>
          <a:p>
            <a:pPr marL="285750" marR="0" lvl="0" indent="-323850" algn="l" rtl="0">
              <a:lnSpc>
                <a:spcPct val="100000"/>
              </a:lnSpc>
              <a:spcBef>
                <a:spcPts val="0"/>
              </a:spcBef>
              <a:spcAft>
                <a:spcPts val="0"/>
              </a:spcAft>
              <a:buClr>
                <a:schemeClr val="dk1"/>
              </a:buClr>
              <a:buSzPts val="2400"/>
              <a:buFont typeface="Arial"/>
              <a:buChar char="•"/>
            </a:pPr>
            <a:r>
              <a:rPr lang="en-IN" sz="2400" b="1" i="0" u="none" strike="noStrike" cap="none" dirty="0">
                <a:solidFill>
                  <a:schemeClr val="dk1"/>
                </a:solidFill>
                <a:latin typeface="Calibri"/>
                <a:ea typeface="Calibri"/>
                <a:cs typeface="Calibri"/>
                <a:sym typeface="Calibri"/>
              </a:rPr>
              <a:t>Background? (B-tech or M-tech)</a:t>
            </a:r>
            <a:endParaRPr sz="2400" b="1" i="0" u="none" strike="noStrike" cap="none" dirty="0">
              <a:solidFill>
                <a:schemeClr val="dk1"/>
              </a:solidFill>
              <a:latin typeface="Calibri"/>
              <a:ea typeface="Calibri"/>
              <a:cs typeface="Calibri"/>
              <a:sym typeface="Calibri"/>
            </a:endParaRPr>
          </a:p>
          <a:p>
            <a:pPr marL="285750" marR="0" lvl="0" indent="-323850" algn="l" rtl="0">
              <a:lnSpc>
                <a:spcPct val="100000"/>
              </a:lnSpc>
              <a:spcBef>
                <a:spcPts val="0"/>
              </a:spcBef>
              <a:spcAft>
                <a:spcPts val="0"/>
              </a:spcAft>
              <a:buClr>
                <a:schemeClr val="dk1"/>
              </a:buClr>
              <a:buSzPts val="2400"/>
              <a:buFont typeface="Arial"/>
              <a:buChar char="•"/>
            </a:pPr>
            <a:r>
              <a:rPr lang="en-IN" sz="2400" b="1" i="0" u="none" strike="noStrike" cap="none" dirty="0">
                <a:solidFill>
                  <a:schemeClr val="dk1"/>
                </a:solidFill>
                <a:latin typeface="Calibri"/>
                <a:ea typeface="Calibri"/>
                <a:cs typeface="Calibri"/>
                <a:sym typeface="Calibri"/>
              </a:rPr>
              <a:t>Why you want to learn Data Science</a:t>
            </a:r>
            <a:endParaRPr sz="2400" b="1" i="0" u="none" strike="noStrike" cap="none" dirty="0">
              <a:solidFill>
                <a:schemeClr val="dk1"/>
              </a:solidFill>
              <a:latin typeface="Calibri"/>
              <a:ea typeface="Calibri"/>
              <a:cs typeface="Calibri"/>
              <a:sym typeface="Calibri"/>
            </a:endParaRPr>
          </a:p>
          <a:p>
            <a:pPr marL="285750" marR="0" lvl="0" indent="-323850" algn="l" rtl="0">
              <a:lnSpc>
                <a:spcPct val="100000"/>
              </a:lnSpc>
              <a:spcBef>
                <a:spcPts val="0"/>
              </a:spcBef>
              <a:spcAft>
                <a:spcPts val="0"/>
              </a:spcAft>
              <a:buClr>
                <a:schemeClr val="dk1"/>
              </a:buClr>
              <a:buSzPts val="2400"/>
              <a:buFont typeface="Arial"/>
              <a:buChar char="•"/>
            </a:pPr>
            <a:r>
              <a:rPr lang="en-IN" sz="2400" b="1" i="0" u="none" strike="noStrike" cap="none" dirty="0">
                <a:solidFill>
                  <a:schemeClr val="dk1"/>
                </a:solidFill>
                <a:latin typeface="Calibri"/>
                <a:ea typeface="Calibri"/>
                <a:cs typeface="Calibri"/>
                <a:sym typeface="Calibri"/>
              </a:rPr>
              <a:t>Any work experience</a:t>
            </a:r>
            <a:endParaRPr sz="2400" b="1" i="0" u="none" strike="noStrike" cap="none" dirty="0">
              <a:solidFill>
                <a:schemeClr val="dk1"/>
              </a:solidFill>
              <a:latin typeface="Calibri"/>
              <a:ea typeface="Calibri"/>
              <a:cs typeface="Calibri"/>
              <a:sym typeface="Calibri"/>
            </a:endParaRPr>
          </a:p>
          <a:p>
            <a:pPr marL="285750" marR="0" lvl="0" indent="-323850" algn="l" rtl="0">
              <a:lnSpc>
                <a:spcPct val="100000"/>
              </a:lnSpc>
              <a:spcBef>
                <a:spcPts val="0"/>
              </a:spcBef>
              <a:spcAft>
                <a:spcPts val="0"/>
              </a:spcAft>
              <a:buClr>
                <a:schemeClr val="dk1"/>
              </a:buClr>
              <a:buSzPts val="2400"/>
              <a:buFont typeface="Calibri"/>
              <a:buChar char="•"/>
            </a:pPr>
            <a:r>
              <a:rPr lang="en-IN" sz="2400" b="1" i="0" u="none" strike="noStrike" cap="none" dirty="0">
                <a:solidFill>
                  <a:schemeClr val="dk1"/>
                </a:solidFill>
                <a:latin typeface="Calibri"/>
                <a:ea typeface="Calibri"/>
                <a:cs typeface="Calibri"/>
                <a:sym typeface="Calibri"/>
              </a:rPr>
              <a:t>Share your </a:t>
            </a:r>
            <a:r>
              <a:rPr lang="en-IN" sz="2400" b="1" dirty="0">
                <a:solidFill>
                  <a:schemeClr val="dk1"/>
                </a:solidFill>
                <a:latin typeface="Calibri"/>
                <a:ea typeface="Calibri"/>
                <a:cs typeface="Calibri"/>
                <a:sym typeface="Calibri"/>
              </a:rPr>
              <a:t>LinkedIn</a:t>
            </a:r>
            <a:r>
              <a:rPr lang="en-IN" sz="2400" b="1" i="0" u="none" strike="noStrike" cap="none" dirty="0">
                <a:solidFill>
                  <a:schemeClr val="dk1"/>
                </a:solidFill>
                <a:latin typeface="Calibri"/>
                <a:ea typeface="Calibri"/>
                <a:cs typeface="Calibri"/>
                <a:sym typeface="Calibri"/>
              </a:rPr>
              <a:t> and </a:t>
            </a:r>
            <a:r>
              <a:rPr lang="en-IN" sz="2400" b="1" dirty="0">
                <a:solidFill>
                  <a:schemeClr val="dk1"/>
                </a:solidFill>
                <a:latin typeface="Calibri"/>
                <a:ea typeface="Calibri"/>
                <a:cs typeface="Calibri"/>
                <a:sym typeface="Calibri"/>
              </a:rPr>
              <a:t>GitHub</a:t>
            </a:r>
            <a:r>
              <a:rPr lang="en-IN" sz="2400" b="1" i="0" u="none" strike="noStrike" cap="none" dirty="0">
                <a:solidFill>
                  <a:schemeClr val="dk1"/>
                </a:solidFill>
                <a:latin typeface="Calibri"/>
                <a:ea typeface="Calibri"/>
                <a:cs typeface="Calibri"/>
                <a:sym typeface="Calibri"/>
              </a:rPr>
              <a:t> profile </a:t>
            </a:r>
            <a:r>
              <a:rPr lang="en-IN" sz="2400" b="1" dirty="0">
                <a:solidFill>
                  <a:schemeClr val="dk1"/>
                </a:solidFill>
                <a:latin typeface="Calibri"/>
                <a:ea typeface="Calibri"/>
                <a:cs typeface="Calibri"/>
                <a:sym typeface="Calibri"/>
              </a:rPr>
              <a:t>URLs</a:t>
            </a:r>
            <a:endParaRPr sz="2400" b="1" i="0" u="none" strike="noStrike" cap="none" dirty="0">
              <a:solidFill>
                <a:schemeClr val="dk1"/>
              </a:solidFill>
              <a:latin typeface="Calibri"/>
              <a:ea typeface="Calibri"/>
              <a:cs typeface="Calibri"/>
              <a:sym typeface="Calibri"/>
            </a:endParaRPr>
          </a:p>
        </p:txBody>
      </p:sp>
      <p:sp>
        <p:nvSpPr>
          <p:cNvPr id="105" name="Google Shape;105;p3"/>
          <p:cNvSpPr txBox="1"/>
          <p:nvPr/>
        </p:nvSpPr>
        <p:spPr>
          <a:xfrm>
            <a:off x="427656" y="416554"/>
            <a:ext cx="6099463" cy="58473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i="0" u="none" strike="noStrike" cap="none" dirty="0">
                <a:solidFill>
                  <a:srgbClr val="FF0000"/>
                </a:solidFill>
                <a:latin typeface="Lato Black"/>
                <a:ea typeface="Lato Black"/>
                <a:cs typeface="Lato Black"/>
                <a:sym typeface="Lato Black"/>
              </a:rPr>
              <a:t>About</a:t>
            </a:r>
            <a:r>
              <a:rPr lang="en-IN" sz="4000" b="1" i="0" u="none" strike="noStrike" cap="none" dirty="0">
                <a:solidFill>
                  <a:srgbClr val="FF0000"/>
                </a:solidFill>
                <a:latin typeface="Lato Black"/>
                <a:ea typeface="Lato Black"/>
                <a:cs typeface="Lato Black"/>
                <a:sym typeface="Lato Black"/>
              </a:rPr>
              <a:t> me</a:t>
            </a:r>
            <a:endParaRPr sz="2400" b="1" i="0" u="none" strike="noStrike" cap="none" dirty="0">
              <a:solidFill>
                <a:srgbClr val="FF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51457192-81DC-3640-1680-E224B2CE322B}"/>
              </a:ext>
            </a:extLst>
          </p:cNvPr>
          <p:cNvSpPr txBox="1"/>
          <p:nvPr/>
        </p:nvSpPr>
        <p:spPr>
          <a:xfrm>
            <a:off x="548520" y="960737"/>
            <a:ext cx="11229823" cy="193899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400" b="1" dirty="0">
                <a:ln w="0"/>
                <a:solidFill>
                  <a:schemeClr val="tx1"/>
                </a:solidFill>
                <a:effectLst>
                  <a:outerShdw blurRad="38100" dist="19050" dir="2700000" algn="tl" rotWithShape="0">
                    <a:schemeClr val="dk1">
                      <a:alpha val="40000"/>
                    </a:schemeClr>
                  </a:outerShdw>
                </a:effectLst>
              </a:rPr>
              <a:t>NAME</a:t>
            </a:r>
            <a:r>
              <a:rPr lang="en-US" sz="2400" dirty="0">
                <a:ln w="0"/>
                <a:solidFill>
                  <a:schemeClr val="tx1"/>
                </a:solidFill>
                <a:effectLst>
                  <a:outerShdw blurRad="38100" dist="19050" dir="2700000" algn="tl" rotWithShape="0">
                    <a:schemeClr val="dk1">
                      <a:alpha val="40000"/>
                    </a:schemeClr>
                  </a:outerShdw>
                </a:effectLst>
              </a:rPr>
              <a:t> : Sudheer Sagar</a:t>
            </a:r>
          </a:p>
          <a:p>
            <a:pPr algn="just"/>
            <a:r>
              <a:rPr lang="en-US" sz="2400" b="1" dirty="0">
                <a:ln w="0"/>
                <a:solidFill>
                  <a:schemeClr val="tx1"/>
                </a:solidFill>
                <a:effectLst>
                  <a:outerShdw blurRad="38100" dist="19050" dir="2700000" algn="tl" rotWithShape="0">
                    <a:schemeClr val="dk1">
                      <a:alpha val="40000"/>
                    </a:schemeClr>
                  </a:outerShdw>
                </a:effectLst>
              </a:rPr>
              <a:t>QUALIFICATION</a:t>
            </a:r>
            <a:r>
              <a:rPr lang="en-US" sz="2400" dirty="0">
                <a:ln w="0"/>
                <a:solidFill>
                  <a:schemeClr val="tx1"/>
                </a:solidFill>
                <a:effectLst>
                  <a:outerShdw blurRad="38100" dist="19050" dir="2700000" algn="tl" rotWithShape="0">
                    <a:schemeClr val="dk1">
                      <a:alpha val="40000"/>
                    </a:schemeClr>
                  </a:outerShdw>
                </a:effectLst>
              </a:rPr>
              <a:t> : </a:t>
            </a:r>
            <a:r>
              <a:rPr lang="en-US" sz="2400" dirty="0" err="1">
                <a:ln w="0"/>
                <a:solidFill>
                  <a:schemeClr val="tx1"/>
                </a:solidFill>
                <a:effectLst>
                  <a:outerShdw blurRad="38100" dist="19050" dir="2700000" algn="tl" rotWithShape="0">
                    <a:schemeClr val="dk1">
                      <a:alpha val="40000"/>
                    </a:schemeClr>
                  </a:outerShdw>
                </a:effectLst>
              </a:rPr>
              <a:t>B.Tech</a:t>
            </a:r>
            <a:endParaRPr lang="en-US" sz="2400" dirty="0">
              <a:ln w="0"/>
              <a:solidFill>
                <a:schemeClr val="tx1"/>
              </a:solidFill>
              <a:effectLst>
                <a:outerShdw blurRad="38100" dist="19050" dir="2700000" algn="tl" rotWithShape="0">
                  <a:schemeClr val="dk1">
                    <a:alpha val="40000"/>
                  </a:schemeClr>
                </a:outerShdw>
              </a:effectLst>
            </a:endParaRPr>
          </a:p>
          <a:p>
            <a:pPr algn="just"/>
            <a:r>
              <a:rPr lang="en-US" sz="2400" b="1" dirty="0">
                <a:ln w="0"/>
                <a:solidFill>
                  <a:schemeClr val="tx1"/>
                </a:solidFill>
                <a:effectLst>
                  <a:outerShdw blurRad="38100" dist="19050" dir="2700000" algn="tl" rotWithShape="0">
                    <a:schemeClr val="dk1">
                      <a:alpha val="40000"/>
                    </a:schemeClr>
                  </a:outerShdw>
                </a:effectLst>
              </a:rPr>
              <a:t>WORK EXPERIENCE </a:t>
            </a:r>
            <a:r>
              <a:rPr lang="en-US" sz="2400" dirty="0">
                <a:ln w="0"/>
                <a:solidFill>
                  <a:schemeClr val="tx1"/>
                </a:solidFill>
                <a:effectLst>
                  <a:outerShdw blurRad="38100" dist="19050" dir="2700000" algn="tl" rotWithShape="0">
                    <a:schemeClr val="dk1">
                      <a:alpha val="40000"/>
                    </a:schemeClr>
                  </a:outerShdw>
                </a:effectLst>
              </a:rPr>
              <a:t>:</a:t>
            </a:r>
            <a:r>
              <a:rPr lang="en-IN" sz="2400" dirty="0">
                <a:ln w="0"/>
                <a:solidFill>
                  <a:schemeClr val="tx1"/>
                </a:solidFill>
                <a:effectLst>
                  <a:outerShdw blurRad="38100" dist="19050" dir="2700000" algn="tl" rotWithShape="0">
                    <a:schemeClr val="dk1">
                      <a:alpha val="40000"/>
                    </a:schemeClr>
                  </a:outerShdw>
                </a:effectLst>
              </a:rPr>
              <a:t>Junior Data Service Engineer, </a:t>
            </a:r>
            <a:r>
              <a:rPr lang="en-IN" sz="2400" dirty="0" err="1">
                <a:ln w="0"/>
                <a:solidFill>
                  <a:schemeClr val="tx1"/>
                </a:solidFill>
                <a:effectLst>
                  <a:outerShdw blurRad="38100" dist="19050" dir="2700000" algn="tl" rotWithShape="0">
                    <a:schemeClr val="dk1">
                      <a:alpha val="40000"/>
                    </a:schemeClr>
                  </a:outerShdw>
                </a:effectLst>
              </a:rPr>
              <a:t>Centific</a:t>
            </a:r>
            <a:r>
              <a:rPr lang="en-IN" sz="2400" dirty="0">
                <a:ln w="0"/>
                <a:solidFill>
                  <a:schemeClr val="tx1"/>
                </a:solidFill>
                <a:effectLst>
                  <a:outerShdw blurRad="38100" dist="19050" dir="2700000" algn="tl" rotWithShape="0">
                    <a:schemeClr val="dk1">
                      <a:alpha val="40000"/>
                    </a:schemeClr>
                  </a:outerShdw>
                </a:effectLst>
              </a:rPr>
              <a:t> Technologies </a:t>
            </a:r>
          </a:p>
          <a:p>
            <a:pPr algn="r"/>
            <a:r>
              <a:rPr lang="en-IN" sz="2400" dirty="0">
                <a:ln w="0"/>
                <a:solidFill>
                  <a:schemeClr val="tx1"/>
                </a:solidFill>
                <a:effectLst>
                  <a:outerShdw blurRad="38100" dist="19050" dir="2700000" algn="tl" rotWithShape="0">
                    <a:schemeClr val="dk1">
                      <a:alpha val="40000"/>
                    </a:schemeClr>
                  </a:outerShdw>
                </a:effectLst>
              </a:rPr>
              <a:t>(2022-2024)</a:t>
            </a:r>
          </a:p>
          <a:p>
            <a:pPr algn="just"/>
            <a:r>
              <a:rPr lang="en-IN" sz="2400" b="1" dirty="0">
                <a:ln w="0"/>
                <a:solidFill>
                  <a:schemeClr val="tx1"/>
                </a:solidFill>
                <a:effectLst>
                  <a:outerShdw blurRad="38100" dist="19050" dir="2700000" algn="tl" rotWithShape="0">
                    <a:schemeClr val="dk1">
                      <a:alpha val="40000"/>
                    </a:schemeClr>
                  </a:outerShdw>
                </a:effectLst>
              </a:rPr>
              <a:t>LinkedIn </a:t>
            </a:r>
            <a:r>
              <a:rPr lang="en-IN" sz="2400" dirty="0">
                <a:ln w="0"/>
                <a:solidFill>
                  <a:schemeClr val="tx1"/>
                </a:solidFill>
                <a:effectLst>
                  <a:outerShdw blurRad="38100" dist="19050" dir="2700000" algn="tl" rotWithShape="0">
                    <a:schemeClr val="dk1">
                      <a:alpha val="40000"/>
                    </a:schemeClr>
                  </a:outerShdw>
                </a:effectLst>
              </a:rPr>
              <a:t>: www.linkedin.com/in/sudheer-sagar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3D634-EC31-9CDA-977D-A90D349130AA}"/>
              </a:ext>
            </a:extLst>
          </p:cNvPr>
          <p:cNvSpPr txBox="1"/>
          <p:nvPr/>
        </p:nvSpPr>
        <p:spPr>
          <a:xfrm>
            <a:off x="468088" y="374069"/>
            <a:ext cx="6096000" cy="646331"/>
          </a:xfrm>
          <a:prstGeom prst="rect">
            <a:avLst/>
          </a:prstGeom>
          <a:noFill/>
        </p:spPr>
        <p:txBody>
          <a:bodyPr wrap="square">
            <a:spAutoFit/>
          </a:bodyPr>
          <a:lstStyle/>
          <a:p>
            <a:r>
              <a:rPr lang="en-IN" sz="3600" b="1" dirty="0">
                <a:solidFill>
                  <a:srgbClr val="FF0000"/>
                </a:solidFill>
              </a:rPr>
              <a:t>Conclusion</a:t>
            </a:r>
            <a:endParaRPr lang="en-IN" sz="3600" dirty="0">
              <a:solidFill>
                <a:srgbClr val="FF0000"/>
              </a:solidFill>
            </a:endParaRPr>
          </a:p>
        </p:txBody>
      </p:sp>
      <p:sp>
        <p:nvSpPr>
          <p:cNvPr id="5" name="TextBox 4">
            <a:extLst>
              <a:ext uri="{FF2B5EF4-FFF2-40B4-BE49-F238E27FC236}">
                <a16:creationId xmlns:a16="http://schemas.microsoft.com/office/drawing/2014/main" id="{301BA0EB-07DC-8E0F-AB6B-9B49FE01BF45}"/>
              </a:ext>
            </a:extLst>
          </p:cNvPr>
          <p:cNvSpPr txBox="1"/>
          <p:nvPr/>
        </p:nvSpPr>
        <p:spPr>
          <a:xfrm>
            <a:off x="566058" y="936169"/>
            <a:ext cx="11157854" cy="556383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400" dirty="0"/>
              <a:t>Using a dataset of Grocery store we provided the key insights of product performance, customer insights, supplier contribution, sales and order trends.</a:t>
            </a:r>
            <a:endParaRPr lang="en-IN" sz="2400" dirty="0"/>
          </a:p>
          <a:p>
            <a:pPr marL="342900" indent="-342900" algn="just">
              <a:lnSpc>
                <a:spcPct val="150000"/>
              </a:lnSpc>
              <a:buFont typeface="Wingdings" panose="05000000000000000000" pitchFamily="2" charset="2"/>
              <a:buChar char="q"/>
            </a:pPr>
            <a:r>
              <a:rPr lang="en-US" sz="2400" dirty="0"/>
              <a:t>The analysis reveals a clear positive relationship between the quantity of items ordered and the total price, indicating that larger orders contribute significantly to overall revenue. This trend supports the importance of bulk purchasing behavior in driving sales performance.</a:t>
            </a:r>
          </a:p>
          <a:p>
            <a:pPr marL="342900" indent="-342900" algn="just">
              <a:lnSpc>
                <a:spcPct val="150000"/>
              </a:lnSpc>
              <a:buFont typeface="Wingdings" panose="05000000000000000000" pitchFamily="2" charset="2"/>
              <a:buChar char="q"/>
            </a:pPr>
            <a:r>
              <a:rPr lang="en-US" sz="2400" dirty="0"/>
              <a:t>The analysis demonstrates a strong positive correlation between the employees and sales that are generated to contribute total revenue of the store with tracking employee performance and customer behaviour order trends.</a:t>
            </a:r>
          </a:p>
        </p:txBody>
      </p:sp>
    </p:spTree>
    <p:extLst>
      <p:ext uri="{BB962C8B-B14F-4D97-AF65-F5344CB8AC3E}">
        <p14:creationId xmlns:p14="http://schemas.microsoft.com/office/powerpoint/2010/main" val="223201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E72EB-159E-6DAF-A254-06238943DF90}"/>
              </a:ext>
            </a:extLst>
          </p:cNvPr>
          <p:cNvSpPr txBox="1"/>
          <p:nvPr/>
        </p:nvSpPr>
        <p:spPr>
          <a:xfrm>
            <a:off x="612958" y="1763485"/>
            <a:ext cx="10368544" cy="2246769"/>
          </a:xfrm>
          <a:prstGeom prst="rect">
            <a:avLst/>
          </a:prstGeom>
          <a:noFill/>
        </p:spPr>
        <p:txBody>
          <a:bodyPr wrap="none" rtlCol="0">
            <a:spAutoFit/>
          </a:bodyPr>
          <a:lstStyle/>
          <a:p>
            <a:pPr marL="457200" indent="-457200" algn="just">
              <a:buFont typeface="Wingdings" panose="05000000000000000000" pitchFamily="2" charset="2"/>
              <a:buChar char="q"/>
            </a:pPr>
            <a:r>
              <a:rPr lang="en-US" sz="2800" dirty="0"/>
              <a:t>Understanding table relationships and applying correct joins. </a:t>
            </a:r>
          </a:p>
          <a:p>
            <a:pPr marL="457200" indent="-457200" algn="just">
              <a:buFont typeface="Wingdings" panose="05000000000000000000" pitchFamily="2" charset="2"/>
              <a:buChar char="q"/>
            </a:pPr>
            <a:r>
              <a:rPr lang="en-US" sz="2800" dirty="0"/>
              <a:t>Ensuring data consistency with foreign key constraints. </a:t>
            </a:r>
          </a:p>
          <a:p>
            <a:pPr marL="457200" indent="-457200" algn="just">
              <a:buFont typeface="Wingdings" panose="05000000000000000000" pitchFamily="2" charset="2"/>
              <a:buChar char="q"/>
            </a:pPr>
            <a:r>
              <a:rPr lang="en-US" sz="2800" dirty="0"/>
              <a:t>Handling aggregation across joined tables. </a:t>
            </a:r>
          </a:p>
          <a:p>
            <a:pPr marL="457200" indent="-457200" algn="just">
              <a:buFont typeface="Wingdings" panose="05000000000000000000" pitchFamily="2" charset="2"/>
              <a:buChar char="q"/>
            </a:pPr>
            <a:r>
              <a:rPr lang="en-US" sz="2800" dirty="0"/>
              <a:t>Extracting time-based trends from date data </a:t>
            </a:r>
          </a:p>
          <a:p>
            <a:pPr algn="just"/>
            <a:r>
              <a:rPr lang="en-US" sz="2800" dirty="0"/>
              <a:t>     (especially if in VARCHAR format).</a:t>
            </a:r>
            <a:endParaRPr lang="en-IN" sz="2800" dirty="0"/>
          </a:p>
        </p:txBody>
      </p:sp>
      <p:sp>
        <p:nvSpPr>
          <p:cNvPr id="3" name="TextBox 2">
            <a:extLst>
              <a:ext uri="{FF2B5EF4-FFF2-40B4-BE49-F238E27FC236}">
                <a16:creationId xmlns:a16="http://schemas.microsoft.com/office/drawing/2014/main" id="{ED5C7D8E-4D2B-7F88-418B-77127B2AC073}"/>
              </a:ext>
            </a:extLst>
          </p:cNvPr>
          <p:cNvSpPr txBox="1"/>
          <p:nvPr/>
        </p:nvSpPr>
        <p:spPr>
          <a:xfrm>
            <a:off x="612958" y="511629"/>
            <a:ext cx="2919389" cy="707886"/>
          </a:xfrm>
          <a:prstGeom prst="rect">
            <a:avLst/>
          </a:prstGeom>
          <a:noFill/>
        </p:spPr>
        <p:txBody>
          <a:bodyPr wrap="none" rtlCol="0">
            <a:spAutoFit/>
          </a:bodyPr>
          <a:lstStyle/>
          <a:p>
            <a:r>
              <a:rPr lang="en-IN" sz="4000" b="1" dirty="0">
                <a:solidFill>
                  <a:srgbClr val="FF0000"/>
                </a:solidFill>
              </a:rPr>
              <a:t>Challenges</a:t>
            </a:r>
            <a:endParaRPr lang="en-IN" sz="3600" b="1" dirty="0">
              <a:solidFill>
                <a:srgbClr val="FF0000"/>
              </a:solidFill>
            </a:endParaRPr>
          </a:p>
        </p:txBody>
      </p:sp>
    </p:spTree>
    <p:extLst>
      <p:ext uri="{BB962C8B-B14F-4D97-AF65-F5344CB8AC3E}">
        <p14:creationId xmlns:p14="http://schemas.microsoft.com/office/powerpoint/2010/main" val="290513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F3BCC0-82E5-55EC-CF4F-3EB08B4F10BB}"/>
              </a:ext>
            </a:extLst>
          </p:cNvPr>
          <p:cNvSpPr/>
          <p:nvPr/>
        </p:nvSpPr>
        <p:spPr>
          <a:xfrm>
            <a:off x="5170106" y="2505670"/>
            <a:ext cx="1851789" cy="1015663"/>
          </a:xfrm>
          <a:prstGeom prst="rect">
            <a:avLst/>
          </a:prstGeom>
          <a:noFill/>
        </p:spPr>
        <p:txBody>
          <a:bodyPr wrap="none" lIns="91440" tIns="45720" rIns="91440" bIns="45720">
            <a:spAutoFit/>
          </a:bodyPr>
          <a:lstStyle/>
          <a:p>
            <a:pPr algn="ctr"/>
            <a:r>
              <a:rPr lang="en-US" sz="6000" dirty="0">
                <a:ln w="0"/>
                <a:solidFill>
                  <a:schemeClr val="tx1"/>
                </a:solidFill>
                <a:effectLst>
                  <a:outerShdw blurRad="38100" dist="19050" dir="2700000" algn="tl" rotWithShape="0">
                    <a:schemeClr val="dk1">
                      <a:alpha val="40000"/>
                    </a:schemeClr>
                  </a:outerShdw>
                </a:effectLst>
              </a:rPr>
              <a:t>Q</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&amp;</a:t>
            </a:r>
            <a:r>
              <a:rPr lang="en-US" sz="6000" dirty="0">
                <a:ln w="0"/>
                <a:solidFill>
                  <a:schemeClr val="tx1"/>
                </a:solidFill>
                <a:effectLst>
                  <a:outerShdw blurRad="38100" dist="19050" dir="2700000" algn="tl" rotWithShape="0">
                    <a:schemeClr val="dk1">
                      <a:alpha val="40000"/>
                    </a:schemeClr>
                  </a:outerShdw>
                </a:effectLst>
              </a:rPr>
              <a:t>A</a:t>
            </a:r>
            <a:endParaRPr lang="en-US" sz="6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84769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Agenda (This should be the PPT flow)  </a:t>
            </a:r>
            <a:endParaRPr b="1" dirty="0">
              <a:solidFill>
                <a:srgbClr val="FF0000"/>
              </a:solidFill>
            </a:endParaRPr>
          </a:p>
        </p:txBody>
      </p:sp>
      <p:sp>
        <p:nvSpPr>
          <p:cNvPr id="111" name="Google Shape;111;p4"/>
          <p:cNvSpPr txBox="1">
            <a:spLocks noGrp="1"/>
          </p:cNvSpPr>
          <p:nvPr>
            <p:ph type="body" idx="1"/>
          </p:nvPr>
        </p:nvSpPr>
        <p:spPr>
          <a:xfrm>
            <a:off x="684880" y="1493134"/>
            <a:ext cx="10515600" cy="4777234"/>
          </a:xfrm>
          <a:prstGeom prst="rect">
            <a:avLst/>
          </a:prstGeom>
          <a:noFill/>
          <a:ln>
            <a:noFill/>
          </a:ln>
        </p:spPr>
        <p:txBody>
          <a:bodyPr spcFirstLastPara="1" wrap="square" lIns="91425" tIns="45700" rIns="91425" bIns="45700" anchor="t" anchorCtr="0">
            <a:normAutofit/>
          </a:bodyPr>
          <a:lstStyle/>
          <a:p>
            <a:pPr marL="457200" lvl="0" indent="-431800" algn="l" rtl="0">
              <a:lnSpc>
                <a:spcPct val="90000"/>
              </a:lnSpc>
              <a:spcBef>
                <a:spcPts val="1000"/>
              </a:spcBef>
              <a:spcAft>
                <a:spcPts val="0"/>
              </a:spcAft>
              <a:buSzPts val="2400"/>
              <a:buChar char="•"/>
            </a:pPr>
            <a:r>
              <a:rPr lang="en-IN" sz="2400" b="1" dirty="0"/>
              <a:t>Objective of the Project</a:t>
            </a:r>
            <a:endParaRPr sz="2400" dirty="0"/>
          </a:p>
          <a:p>
            <a:pPr marL="457200" lvl="0" indent="-431800" algn="l" rtl="0">
              <a:lnSpc>
                <a:spcPct val="90000"/>
              </a:lnSpc>
              <a:spcBef>
                <a:spcPts val="1000"/>
              </a:spcBef>
              <a:spcAft>
                <a:spcPts val="0"/>
              </a:spcAft>
              <a:buSzPts val="2400"/>
              <a:buChar char="•"/>
            </a:pPr>
            <a:r>
              <a:rPr lang="en-IN" sz="2400" b="1" dirty="0"/>
              <a:t>ER Diagram and schema explanation</a:t>
            </a:r>
            <a:endParaRPr sz="2400" dirty="0"/>
          </a:p>
          <a:p>
            <a:pPr marL="457200" lvl="0" indent="-431800" algn="l" rtl="0">
              <a:lnSpc>
                <a:spcPct val="90000"/>
              </a:lnSpc>
              <a:spcBef>
                <a:spcPts val="1000"/>
              </a:spcBef>
              <a:spcAft>
                <a:spcPts val="0"/>
              </a:spcAft>
              <a:buSzPts val="2400"/>
              <a:buChar char="•"/>
            </a:pPr>
            <a:r>
              <a:rPr lang="en-IN" sz="2400" b="1" dirty="0"/>
              <a:t>Key analysis questions (use cases)</a:t>
            </a:r>
            <a:endParaRPr sz="2400" dirty="0"/>
          </a:p>
          <a:p>
            <a:pPr marL="457200" lvl="0" indent="-431800" algn="l" rtl="0">
              <a:lnSpc>
                <a:spcPct val="90000"/>
              </a:lnSpc>
              <a:spcBef>
                <a:spcPts val="1000"/>
              </a:spcBef>
              <a:spcAft>
                <a:spcPts val="0"/>
              </a:spcAft>
              <a:buSzPts val="2400"/>
              <a:buChar char="•"/>
            </a:pPr>
            <a:r>
              <a:rPr lang="en-IN" sz="2400" b="1" dirty="0"/>
              <a:t>SQL query results with screenshots or summaries</a:t>
            </a:r>
            <a:endParaRPr sz="2400" dirty="0"/>
          </a:p>
          <a:p>
            <a:pPr marL="457200" lvl="0" indent="-431800" algn="l" rtl="0">
              <a:lnSpc>
                <a:spcPct val="90000"/>
              </a:lnSpc>
              <a:spcBef>
                <a:spcPts val="1000"/>
              </a:spcBef>
              <a:spcAft>
                <a:spcPts val="0"/>
              </a:spcAft>
              <a:buSzPts val="2400"/>
              <a:buChar char="•"/>
            </a:pPr>
            <a:r>
              <a:rPr lang="en-IN" sz="2400" b="1" dirty="0"/>
              <a:t>Final business insights and recommendations</a:t>
            </a:r>
            <a:endParaRPr sz="2400" dirty="0"/>
          </a:p>
          <a:p>
            <a:pPr marL="457200" lvl="0" indent="-431800" algn="l" rtl="0">
              <a:lnSpc>
                <a:spcPct val="90000"/>
              </a:lnSpc>
              <a:spcBef>
                <a:spcPts val="1000"/>
              </a:spcBef>
              <a:spcAft>
                <a:spcPts val="0"/>
              </a:spcAft>
              <a:buSzPts val="2400"/>
              <a:buChar char="•"/>
            </a:pPr>
            <a:r>
              <a:rPr lang="en-IN" sz="2400" b="1" dirty="0"/>
              <a:t>Conclusion (Key finding overall) </a:t>
            </a:r>
            <a:endParaRPr sz="2400" dirty="0"/>
          </a:p>
          <a:p>
            <a:pPr marL="457200" lvl="0" indent="-431800" algn="l" rtl="0">
              <a:lnSpc>
                <a:spcPct val="90000"/>
              </a:lnSpc>
              <a:spcBef>
                <a:spcPts val="1000"/>
              </a:spcBef>
              <a:spcAft>
                <a:spcPts val="0"/>
              </a:spcAft>
              <a:buSzPts val="2400"/>
              <a:buChar char="•"/>
            </a:pPr>
            <a:r>
              <a:rPr lang="en-IN" sz="2400" b="1" dirty="0"/>
              <a:t>Q&amp;A Slide </a:t>
            </a:r>
            <a:endParaRPr sz="2400" dirty="0"/>
          </a:p>
          <a:p>
            <a:pPr marL="457200" lvl="0" indent="-431800" algn="l" rtl="0">
              <a:lnSpc>
                <a:spcPct val="90000"/>
              </a:lnSpc>
              <a:spcBef>
                <a:spcPts val="1000"/>
              </a:spcBef>
              <a:spcAft>
                <a:spcPts val="0"/>
              </a:spcAft>
              <a:buSzPts val="2400"/>
              <a:buChar char="•"/>
            </a:pPr>
            <a:r>
              <a:rPr lang="en-IN" sz="2400" b="1" dirty="0"/>
              <a:t>Your Experience/Challenges working on SQL – Data Analysis Project.</a:t>
            </a:r>
            <a:endParaRPr sz="2400" dirty="0"/>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7EA2-84DB-2EC6-6A17-A8A5378187F0}"/>
              </a:ext>
            </a:extLst>
          </p:cNvPr>
          <p:cNvSpPr>
            <a:spLocks noGrp="1"/>
          </p:cNvSpPr>
          <p:nvPr>
            <p:ph type="title"/>
          </p:nvPr>
        </p:nvSpPr>
        <p:spPr/>
        <p:txBody>
          <a:bodyPr/>
          <a:lstStyle/>
          <a:p>
            <a:r>
              <a:rPr lang="en-US" b="1" dirty="0">
                <a:solidFill>
                  <a:srgbClr val="FF0000"/>
                </a:solidFill>
              </a:rPr>
              <a:t>OBJECTIVE</a:t>
            </a:r>
            <a:endParaRPr lang="en-IN" b="1" dirty="0">
              <a:solidFill>
                <a:srgbClr val="FF0000"/>
              </a:solidFill>
            </a:endParaRPr>
          </a:p>
        </p:txBody>
      </p:sp>
      <p:sp>
        <p:nvSpPr>
          <p:cNvPr id="3" name="Text Placeholder 2">
            <a:extLst>
              <a:ext uri="{FF2B5EF4-FFF2-40B4-BE49-F238E27FC236}">
                <a16:creationId xmlns:a16="http://schemas.microsoft.com/office/drawing/2014/main" id="{A233E8DC-A534-3490-32C7-268D0A542F4F}"/>
              </a:ext>
            </a:extLst>
          </p:cNvPr>
          <p:cNvSpPr>
            <a:spLocks noGrp="1"/>
          </p:cNvSpPr>
          <p:nvPr>
            <p:ph type="body" idx="1"/>
          </p:nvPr>
        </p:nvSpPr>
        <p:spPr/>
        <p:txBody>
          <a:bodyPr>
            <a:normAutofit/>
          </a:bodyPr>
          <a:lstStyle/>
          <a:p>
            <a:pPr algn="just">
              <a:buFont typeface="Wingdings" panose="05000000000000000000" pitchFamily="2" charset="2"/>
              <a:buChar char="q"/>
            </a:pPr>
            <a:r>
              <a:rPr lang="en-US" dirty="0"/>
              <a:t>To design and implement a relational database for a grocery store.</a:t>
            </a:r>
          </a:p>
          <a:p>
            <a:pPr algn="just">
              <a:buFont typeface="Wingdings" panose="05000000000000000000" pitchFamily="2" charset="2"/>
              <a:buChar char="q"/>
            </a:pPr>
            <a:r>
              <a:rPr lang="en-US" dirty="0"/>
              <a:t>To retrieve and manipulate data using SQL queries. </a:t>
            </a:r>
          </a:p>
          <a:p>
            <a:pPr algn="just">
              <a:buFont typeface="Wingdings" panose="05000000000000000000" pitchFamily="2" charset="2"/>
              <a:buChar char="q"/>
            </a:pPr>
            <a:r>
              <a:rPr lang="en-US" dirty="0"/>
              <a:t>To perform data analysis for business insights such as top customers, best-selling products, and revenue trends.</a:t>
            </a:r>
          </a:p>
          <a:p>
            <a:pPr algn="just">
              <a:buFont typeface="Wingdings" panose="05000000000000000000" pitchFamily="2" charset="2"/>
              <a:buChar char="q"/>
            </a:pPr>
            <a:r>
              <a:rPr lang="en-US" dirty="0"/>
              <a:t>To practice using joins, aggregations, subqueries, and filtering techniques.</a:t>
            </a:r>
            <a:endParaRPr lang="en-IN" dirty="0"/>
          </a:p>
        </p:txBody>
      </p:sp>
    </p:spTree>
    <p:extLst>
      <p:ext uri="{BB962C8B-B14F-4D97-AF65-F5344CB8AC3E}">
        <p14:creationId xmlns:p14="http://schemas.microsoft.com/office/powerpoint/2010/main" val="3506893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42C6-2EE0-58AA-AE19-0A7F79ED3315}"/>
              </a:ext>
            </a:extLst>
          </p:cNvPr>
          <p:cNvSpPr>
            <a:spLocks noGrp="1"/>
          </p:cNvSpPr>
          <p:nvPr>
            <p:ph type="title"/>
          </p:nvPr>
        </p:nvSpPr>
        <p:spPr/>
        <p:txBody>
          <a:bodyPr/>
          <a:lstStyle/>
          <a:p>
            <a:r>
              <a:rPr lang="en-US" dirty="0">
                <a:solidFill>
                  <a:srgbClr val="FF0000"/>
                </a:solidFill>
              </a:rPr>
              <a:t>SCHEMA</a:t>
            </a:r>
            <a:endParaRPr lang="en-IN" dirty="0">
              <a:solidFill>
                <a:srgbClr val="FF0000"/>
              </a:solidFill>
            </a:endParaRPr>
          </a:p>
        </p:txBody>
      </p:sp>
      <p:sp>
        <p:nvSpPr>
          <p:cNvPr id="3" name="Text Placeholder 2">
            <a:extLst>
              <a:ext uri="{FF2B5EF4-FFF2-40B4-BE49-F238E27FC236}">
                <a16:creationId xmlns:a16="http://schemas.microsoft.com/office/drawing/2014/main" id="{996BC023-35BE-ECC4-0ED3-1FC9712ABCE5}"/>
              </a:ext>
            </a:extLst>
          </p:cNvPr>
          <p:cNvSpPr>
            <a:spLocks noGrp="1"/>
          </p:cNvSpPr>
          <p:nvPr>
            <p:ph type="body" idx="1"/>
          </p:nvPr>
        </p:nvSpPr>
        <p:spPr>
          <a:xfrm>
            <a:off x="838200" y="1404257"/>
            <a:ext cx="10515600" cy="4772706"/>
          </a:xfrm>
        </p:spPr>
        <p:txBody>
          <a:bodyPr>
            <a:normAutofit fontScale="92500" lnSpcReduction="20000"/>
          </a:bodyPr>
          <a:lstStyle/>
          <a:p>
            <a:r>
              <a:rPr lang="en-US" b="1" dirty="0"/>
              <a:t>DATABASE - </a:t>
            </a:r>
            <a:r>
              <a:rPr lang="en-US" i="1" dirty="0"/>
              <a:t>GROCERYSTORE</a:t>
            </a:r>
          </a:p>
          <a:p>
            <a:r>
              <a:rPr lang="en-US" b="1" dirty="0"/>
              <a:t>EMPLOYEES - </a:t>
            </a:r>
            <a:r>
              <a:rPr lang="en-US" dirty="0"/>
              <a:t>Records employees responsible for handling customer orders.</a:t>
            </a:r>
            <a:endParaRPr lang="en-US" b="1" dirty="0"/>
          </a:p>
          <a:p>
            <a:r>
              <a:rPr lang="en-US" b="1" dirty="0"/>
              <a:t>CUSTOMERS - </a:t>
            </a:r>
            <a:r>
              <a:rPr lang="en-US" dirty="0"/>
              <a:t>Contains customer details who place orders. </a:t>
            </a:r>
          </a:p>
          <a:p>
            <a:r>
              <a:rPr lang="en-US" b="1" dirty="0"/>
              <a:t>PRODCUTS - </a:t>
            </a:r>
            <a:r>
              <a:rPr lang="en-US" dirty="0"/>
              <a:t>products Holds product information, including price, supplier, and category. </a:t>
            </a:r>
            <a:endParaRPr lang="en-US" b="1" dirty="0"/>
          </a:p>
          <a:p>
            <a:r>
              <a:rPr lang="en-US" b="1" dirty="0"/>
              <a:t>SUPPLIER -</a:t>
            </a:r>
            <a:r>
              <a:rPr lang="en-US" dirty="0"/>
              <a:t> Stores information about the suppliers who provide products. </a:t>
            </a:r>
          </a:p>
          <a:p>
            <a:r>
              <a:rPr lang="en-US" b="1" dirty="0"/>
              <a:t>CATEGORIES -</a:t>
            </a:r>
            <a:r>
              <a:rPr lang="en-US" dirty="0"/>
              <a:t> Contains the different product categories (e.g., Beverages, Snacks).</a:t>
            </a:r>
          </a:p>
          <a:p>
            <a:r>
              <a:rPr lang="en-US" b="1" dirty="0"/>
              <a:t>ORDERS -</a:t>
            </a:r>
            <a:r>
              <a:rPr lang="en-US" dirty="0"/>
              <a:t> Logs customer orders handled by employees.</a:t>
            </a:r>
          </a:p>
          <a:p>
            <a:r>
              <a:rPr lang="en-US" b="1" dirty="0"/>
              <a:t>ORDER_DETAILS - </a:t>
            </a:r>
            <a:r>
              <a:rPr lang="en-US" dirty="0"/>
              <a:t>Stores line items for each order, including product quantity and pricing.</a:t>
            </a:r>
            <a:endParaRPr lang="en-IN" dirty="0"/>
          </a:p>
        </p:txBody>
      </p:sp>
    </p:spTree>
    <p:extLst>
      <p:ext uri="{BB962C8B-B14F-4D97-AF65-F5344CB8AC3E}">
        <p14:creationId xmlns:p14="http://schemas.microsoft.com/office/powerpoint/2010/main" val="197362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080A-7AEA-D197-F1A7-053BCE0F817F}"/>
              </a:ext>
            </a:extLst>
          </p:cNvPr>
          <p:cNvSpPr>
            <a:spLocks noGrp="1"/>
          </p:cNvSpPr>
          <p:nvPr>
            <p:ph type="title"/>
          </p:nvPr>
        </p:nvSpPr>
        <p:spPr/>
        <p:txBody>
          <a:bodyPr/>
          <a:lstStyle/>
          <a:p>
            <a:r>
              <a:rPr lang="en-IN" b="1" dirty="0">
                <a:solidFill>
                  <a:srgbClr val="FF0000"/>
                </a:solidFill>
              </a:rPr>
              <a:t>ER Diagram</a:t>
            </a:r>
          </a:p>
        </p:txBody>
      </p:sp>
      <p:pic>
        <p:nvPicPr>
          <p:cNvPr id="5" name="Picture 4">
            <a:extLst>
              <a:ext uri="{FF2B5EF4-FFF2-40B4-BE49-F238E27FC236}">
                <a16:creationId xmlns:a16="http://schemas.microsoft.com/office/drawing/2014/main" id="{4C31645E-0806-7BFD-0621-B21F41194BA7}"/>
              </a:ext>
            </a:extLst>
          </p:cNvPr>
          <p:cNvPicPr>
            <a:picLocks noChangeAspect="1"/>
          </p:cNvPicPr>
          <p:nvPr/>
        </p:nvPicPr>
        <p:blipFill>
          <a:blip r:embed="rId2"/>
          <a:stretch>
            <a:fillRect/>
          </a:stretch>
        </p:blipFill>
        <p:spPr>
          <a:xfrm>
            <a:off x="1937658" y="1382949"/>
            <a:ext cx="7511141" cy="4634533"/>
          </a:xfrm>
          <a:prstGeom prst="rect">
            <a:avLst/>
          </a:prstGeom>
        </p:spPr>
      </p:pic>
    </p:spTree>
    <p:extLst>
      <p:ext uri="{BB962C8B-B14F-4D97-AF65-F5344CB8AC3E}">
        <p14:creationId xmlns:p14="http://schemas.microsoft.com/office/powerpoint/2010/main" val="80876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DA60-4755-8115-9456-EC0D82250F23}"/>
              </a:ext>
            </a:extLst>
          </p:cNvPr>
          <p:cNvSpPr>
            <a:spLocks noGrp="1"/>
          </p:cNvSpPr>
          <p:nvPr>
            <p:ph type="title"/>
          </p:nvPr>
        </p:nvSpPr>
        <p:spPr/>
        <p:txBody>
          <a:bodyPr/>
          <a:lstStyle/>
          <a:p>
            <a:r>
              <a:rPr lang="en-US" b="1" dirty="0">
                <a:solidFill>
                  <a:srgbClr val="FF0000"/>
                </a:solidFill>
              </a:rPr>
              <a:t>Key analysis questions (use cases)</a:t>
            </a:r>
            <a:endParaRPr lang="en-IN" dirty="0">
              <a:solidFill>
                <a:srgbClr val="FF0000"/>
              </a:solidFill>
            </a:endParaRPr>
          </a:p>
        </p:txBody>
      </p:sp>
      <p:sp>
        <p:nvSpPr>
          <p:cNvPr id="3" name="Text Placeholder 2">
            <a:extLst>
              <a:ext uri="{FF2B5EF4-FFF2-40B4-BE49-F238E27FC236}">
                <a16:creationId xmlns:a16="http://schemas.microsoft.com/office/drawing/2014/main" id="{143F8350-A71E-3133-A4F5-4A7CE9522DBE}"/>
              </a:ext>
            </a:extLst>
          </p:cNvPr>
          <p:cNvSpPr>
            <a:spLocks noGrp="1"/>
          </p:cNvSpPr>
          <p:nvPr>
            <p:ph type="body" idx="1"/>
          </p:nvPr>
        </p:nvSpPr>
        <p:spPr/>
        <p:txBody>
          <a:bodyPr>
            <a:normAutofit/>
          </a:bodyPr>
          <a:lstStyle/>
          <a:p>
            <a:pPr>
              <a:buFont typeface="Wingdings" panose="05000000000000000000" pitchFamily="2" charset="2"/>
              <a:buChar char="q"/>
            </a:pPr>
            <a:r>
              <a:rPr lang="en-IN" dirty="0"/>
              <a:t>Customer Insights </a:t>
            </a:r>
          </a:p>
          <a:p>
            <a:pPr>
              <a:buFont typeface="Wingdings" panose="05000000000000000000" pitchFamily="2" charset="2"/>
              <a:buChar char="q"/>
            </a:pPr>
            <a:r>
              <a:rPr lang="en-IN" dirty="0"/>
              <a:t>Employee Performance</a:t>
            </a:r>
          </a:p>
          <a:p>
            <a:pPr>
              <a:buFont typeface="Wingdings" panose="05000000000000000000" pitchFamily="2" charset="2"/>
              <a:buChar char="q"/>
            </a:pPr>
            <a:r>
              <a:rPr lang="en-IN" dirty="0"/>
              <a:t>Supplier Contribution</a:t>
            </a:r>
          </a:p>
          <a:p>
            <a:pPr>
              <a:buFont typeface="Wingdings" panose="05000000000000000000" pitchFamily="2" charset="2"/>
              <a:buChar char="q"/>
            </a:pPr>
            <a:r>
              <a:rPr lang="en-IN" dirty="0"/>
              <a:t>Product Performance </a:t>
            </a:r>
          </a:p>
          <a:p>
            <a:pPr>
              <a:buFont typeface="Wingdings" panose="05000000000000000000" pitchFamily="2" charset="2"/>
              <a:buChar char="q"/>
            </a:pPr>
            <a:r>
              <a:rPr lang="en-IN" dirty="0"/>
              <a:t>Sales and Order Trends</a:t>
            </a:r>
          </a:p>
          <a:p>
            <a:pPr>
              <a:buFont typeface="Wingdings" panose="05000000000000000000" pitchFamily="2" charset="2"/>
              <a:buChar char="q"/>
            </a:pPr>
            <a:r>
              <a:rPr lang="en-IN" dirty="0"/>
              <a:t>Order Details Deep Dive </a:t>
            </a:r>
          </a:p>
        </p:txBody>
      </p:sp>
    </p:spTree>
    <p:extLst>
      <p:ext uri="{BB962C8B-B14F-4D97-AF65-F5344CB8AC3E}">
        <p14:creationId xmlns:p14="http://schemas.microsoft.com/office/powerpoint/2010/main" val="186773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8F89-53D8-3E04-9623-F4F3B618A968}"/>
              </a:ext>
            </a:extLst>
          </p:cNvPr>
          <p:cNvSpPr>
            <a:spLocks noGrp="1"/>
          </p:cNvSpPr>
          <p:nvPr>
            <p:ph type="title"/>
          </p:nvPr>
        </p:nvSpPr>
        <p:spPr>
          <a:xfrm>
            <a:off x="838200" y="220046"/>
            <a:ext cx="10515600" cy="476640"/>
          </a:xfrm>
        </p:spPr>
        <p:txBody>
          <a:bodyPr>
            <a:normAutofit/>
          </a:bodyPr>
          <a:lstStyle/>
          <a:p>
            <a:r>
              <a:rPr lang="en-US" sz="2800" b="1" dirty="0"/>
              <a:t>What is the total and average purchase value per customer? </a:t>
            </a:r>
            <a:endParaRPr lang="en-IN" sz="2800" b="1" dirty="0"/>
          </a:p>
        </p:txBody>
      </p:sp>
      <p:pic>
        <p:nvPicPr>
          <p:cNvPr id="7" name="Picture 6">
            <a:extLst>
              <a:ext uri="{FF2B5EF4-FFF2-40B4-BE49-F238E27FC236}">
                <a16:creationId xmlns:a16="http://schemas.microsoft.com/office/drawing/2014/main" id="{DBD8AA67-82C2-7A5B-EA70-94FA421E1CA8}"/>
              </a:ext>
            </a:extLst>
          </p:cNvPr>
          <p:cNvPicPr>
            <a:picLocks noChangeAspect="1"/>
          </p:cNvPicPr>
          <p:nvPr/>
        </p:nvPicPr>
        <p:blipFill>
          <a:blip r:embed="rId2"/>
          <a:srcRect t="19805" r="52423"/>
          <a:stretch>
            <a:fillRect/>
          </a:stretch>
        </p:blipFill>
        <p:spPr>
          <a:xfrm>
            <a:off x="1005799" y="696686"/>
            <a:ext cx="5391713" cy="4775071"/>
          </a:xfrm>
          <a:prstGeom prst="rect">
            <a:avLst/>
          </a:prstGeom>
        </p:spPr>
      </p:pic>
      <p:sp>
        <p:nvSpPr>
          <p:cNvPr id="8" name="TextBox 7">
            <a:extLst>
              <a:ext uri="{FF2B5EF4-FFF2-40B4-BE49-F238E27FC236}">
                <a16:creationId xmlns:a16="http://schemas.microsoft.com/office/drawing/2014/main" id="{6AF63EA6-EBDF-AA12-9FAC-8E823F8C25F7}"/>
              </a:ext>
            </a:extLst>
          </p:cNvPr>
          <p:cNvSpPr txBox="1"/>
          <p:nvPr/>
        </p:nvSpPr>
        <p:spPr>
          <a:xfrm>
            <a:off x="1005799" y="5471757"/>
            <a:ext cx="92452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800" dirty="0"/>
              <a:t>To calculate the </a:t>
            </a:r>
            <a:r>
              <a:rPr lang="en-US" sz="1800" b="1" dirty="0"/>
              <a:t>total and average purchase value per customer</a:t>
            </a:r>
            <a:r>
              <a:rPr lang="en-US" sz="1800" dirty="0"/>
              <a:t>, you're measuring both the overall contribution of each customer and their typical spending behavior. </a:t>
            </a:r>
          </a:p>
        </p:txBody>
      </p:sp>
    </p:spTree>
    <p:extLst>
      <p:ext uri="{BB962C8B-B14F-4D97-AF65-F5344CB8AC3E}">
        <p14:creationId xmlns:p14="http://schemas.microsoft.com/office/powerpoint/2010/main" val="958119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88C8CF-0731-83B1-8C01-78B32F942190}"/>
              </a:ext>
            </a:extLst>
          </p:cNvPr>
          <p:cNvSpPr txBox="1"/>
          <p:nvPr/>
        </p:nvSpPr>
        <p:spPr>
          <a:xfrm>
            <a:off x="478972" y="315685"/>
            <a:ext cx="10613571"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Who are the top 5 customers by total purchase amount? </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F1561A1-8076-FDE2-90D6-0C9045A68E14}"/>
              </a:ext>
            </a:extLst>
          </p:cNvPr>
          <p:cNvPicPr>
            <a:picLocks noChangeAspect="1"/>
          </p:cNvPicPr>
          <p:nvPr/>
        </p:nvPicPr>
        <p:blipFill>
          <a:blip r:embed="rId2"/>
          <a:srcRect l="-1" t="18137" r="49413" b="16814"/>
          <a:stretch>
            <a:fillRect/>
          </a:stretch>
        </p:blipFill>
        <p:spPr>
          <a:xfrm>
            <a:off x="566057" y="1004386"/>
            <a:ext cx="6096000" cy="4253415"/>
          </a:xfrm>
          <a:prstGeom prst="rect">
            <a:avLst/>
          </a:prstGeom>
        </p:spPr>
      </p:pic>
      <p:sp>
        <p:nvSpPr>
          <p:cNvPr id="5" name="TextBox 4">
            <a:extLst>
              <a:ext uri="{FF2B5EF4-FFF2-40B4-BE49-F238E27FC236}">
                <a16:creationId xmlns:a16="http://schemas.microsoft.com/office/drawing/2014/main" id="{0ECAAA2E-7E60-BC47-98C9-D37B28BF6891}"/>
              </a:ext>
            </a:extLst>
          </p:cNvPr>
          <p:cNvSpPr txBox="1"/>
          <p:nvPr/>
        </p:nvSpPr>
        <p:spPr>
          <a:xfrm>
            <a:off x="566057" y="4988549"/>
            <a:ext cx="845169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800" dirty="0"/>
              <a:t>To find the </a:t>
            </a:r>
            <a:r>
              <a:rPr lang="en-US" sz="1800" b="1" dirty="0"/>
              <a:t>top 5 customers by total purchase amount</a:t>
            </a:r>
            <a:r>
              <a:rPr lang="en-US" sz="1800" dirty="0"/>
              <a:t>, you're aggregating the total value of all purchases per customer and ranking them. This is a classic metric for identifying high-value clients and tailoring loyalty strategies.</a:t>
            </a:r>
          </a:p>
        </p:txBody>
      </p:sp>
    </p:spTree>
    <p:extLst>
      <p:ext uri="{BB962C8B-B14F-4D97-AF65-F5344CB8AC3E}">
        <p14:creationId xmlns:p14="http://schemas.microsoft.com/office/powerpoint/2010/main" val="339714617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4345</TotalTime>
  <Words>981</Words>
  <Application>Microsoft Office PowerPoint</Application>
  <PresentationFormat>Widescreen</PresentationFormat>
  <Paragraphs>84</Paragraphs>
  <Slides>23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Arial</vt:lpstr>
      <vt:lpstr>Arial Black</vt:lpstr>
      <vt:lpstr>Wingdings</vt:lpstr>
      <vt:lpstr>Lato Black</vt:lpstr>
      <vt:lpstr>Libre Baskerville</vt:lpstr>
      <vt:lpstr>Office Theme</vt:lpstr>
      <vt:lpstr>PowerPoint Presentation</vt:lpstr>
      <vt:lpstr>PowerPoint Presentation</vt:lpstr>
      <vt:lpstr>Agenda (This should be the PPT flow)  </vt:lpstr>
      <vt:lpstr>OBJECTIVE</vt:lpstr>
      <vt:lpstr>SCHEMA</vt:lpstr>
      <vt:lpstr>ER Diagram</vt:lpstr>
      <vt:lpstr>Key analysis questions (use cases)</vt:lpstr>
      <vt:lpstr>What is the total and average purchase value per customer?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business insights and recommendations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Sudheer Sagar</cp:lastModifiedBy>
  <cp:revision>27</cp:revision>
  <dcterms:created xsi:type="dcterms:W3CDTF">2021-02-16T05:19:01Z</dcterms:created>
  <dcterms:modified xsi:type="dcterms:W3CDTF">2025-08-15T09:24:50Z</dcterms:modified>
</cp:coreProperties>
</file>